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2286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2743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3200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3657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000" b="1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1" d="100"/>
          <a:sy n="41" d="100"/>
        </p:scale>
        <p:origin x="696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 &amp; Unter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text"/>
          <p:cNvSpPr txBox="1">
            <a:spLocks noGrp="1"/>
          </p:cNvSpPr>
          <p:nvPr>
            <p:ph type="title"/>
          </p:nvPr>
        </p:nvSpPr>
        <p:spPr>
          <a:xfrm>
            <a:off x="1778000" y="2298700"/>
            <a:ext cx="20828000" cy="4648200"/>
          </a:xfrm>
          <a:prstGeom prst="rect">
            <a:avLst/>
          </a:prstGeom>
        </p:spPr>
        <p:txBody>
          <a:bodyPr anchor="b"/>
          <a:lstStyle/>
          <a:p>
            <a:r>
              <a:t>Titeltext</a:t>
            </a:r>
          </a:p>
        </p:txBody>
      </p:sp>
      <p:sp>
        <p:nvSpPr>
          <p:cNvPr id="12" name="Textebene 1…"/>
          <p:cNvSpPr txBox="1">
            <a:spLocks noGrp="1"/>
          </p:cNvSpPr>
          <p:nvPr>
            <p:ph type="body" sz="quarter" idx="1"/>
          </p:nvPr>
        </p:nvSpPr>
        <p:spPr>
          <a:xfrm>
            <a:off x="1778000" y="7073900"/>
            <a:ext cx="20828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0" algn="ctr">
              <a:spcBef>
                <a:spcPts val="0"/>
              </a:spcBef>
              <a:buSzTx/>
              <a:buNone/>
              <a:defRPr sz="5400"/>
            </a:lvl2pPr>
            <a:lvl3pPr marL="0" indent="0" algn="ctr">
              <a:spcBef>
                <a:spcPts val="0"/>
              </a:spcBef>
              <a:buSzTx/>
              <a:buNone/>
              <a:defRPr sz="5400"/>
            </a:lvl3pPr>
            <a:lvl4pPr marL="0" indent="0" algn="ctr">
              <a:spcBef>
                <a:spcPts val="0"/>
              </a:spcBef>
              <a:buSzTx/>
              <a:buNone/>
              <a:defRPr sz="5400"/>
            </a:lvl4pPr>
            <a:lvl5pPr marL="0" indent="0" algn="ctr">
              <a:spcBef>
                <a:spcPts val="0"/>
              </a:spcBef>
              <a:buSzTx/>
              <a:buNone/>
              <a:defRPr sz="5400"/>
            </a:lvl5pPr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13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Christian Bauer"/>
          <p:cNvSpPr txBox="1">
            <a:spLocks noGrp="1"/>
          </p:cNvSpPr>
          <p:nvPr>
            <p:ph type="body" sz="quarter" idx="21"/>
          </p:nvPr>
        </p:nvSpPr>
        <p:spPr>
          <a:xfrm>
            <a:off x="2387600" y="8953500"/>
            <a:ext cx="19621500" cy="585521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200" i="1"/>
            </a:lvl1pPr>
          </a:lstStyle>
          <a:p>
            <a:r>
              <a:t>–Christian Bauer</a:t>
            </a:r>
          </a:p>
        </p:txBody>
      </p:sp>
      <p:sp>
        <p:nvSpPr>
          <p:cNvPr id="94" name="„Zitat hier eingeben.“"/>
          <p:cNvSpPr txBox="1">
            <a:spLocks noGrp="1"/>
          </p:cNvSpPr>
          <p:nvPr>
            <p:ph type="body" sz="quarter" idx="22"/>
          </p:nvPr>
        </p:nvSpPr>
        <p:spPr>
          <a:xfrm>
            <a:off x="2387600" y="6076950"/>
            <a:ext cx="19621500" cy="825500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48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„Zitat hier eingeben.“ </a:t>
            </a:r>
          </a:p>
        </p:txBody>
      </p:sp>
      <p:sp>
        <p:nvSpPr>
          <p:cNvPr id="95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532241774_2880x1920.jpg"/>
          <p:cNvSpPr>
            <a:spLocks noGrp="1"/>
          </p:cNvSpPr>
          <p:nvPr>
            <p:ph type="pic" idx="21"/>
          </p:nvPr>
        </p:nvSpPr>
        <p:spPr>
          <a:xfrm>
            <a:off x="-50800" y="-1270000"/>
            <a:ext cx="24485600" cy="16323734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532241774_2880x1920.jpg"/>
          <p:cNvSpPr>
            <a:spLocks noGrp="1"/>
          </p:cNvSpPr>
          <p:nvPr>
            <p:ph type="pic" idx="21"/>
          </p:nvPr>
        </p:nvSpPr>
        <p:spPr>
          <a:xfrm>
            <a:off x="3125968" y="-393700"/>
            <a:ext cx="18135601" cy="12090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iteltext"/>
          <p:cNvSpPr txBox="1">
            <a:spLocks noGrp="1"/>
          </p:cNvSpPr>
          <p:nvPr>
            <p:ph type="title"/>
          </p:nvPr>
        </p:nvSpPr>
        <p:spPr>
          <a:xfrm>
            <a:off x="635000" y="9512300"/>
            <a:ext cx="23114000" cy="2006600"/>
          </a:xfrm>
          <a:prstGeom prst="rect">
            <a:avLst/>
          </a:prstGeom>
        </p:spPr>
        <p:txBody>
          <a:bodyPr anchor="b"/>
          <a:lstStyle/>
          <a:p>
            <a:r>
              <a:t>Titeltext</a:t>
            </a:r>
          </a:p>
        </p:txBody>
      </p:sp>
      <p:sp>
        <p:nvSpPr>
          <p:cNvPr id="22" name="Textebene 1…"/>
          <p:cNvSpPr txBox="1">
            <a:spLocks noGrp="1"/>
          </p:cNvSpPr>
          <p:nvPr>
            <p:ph type="body" sz="quarter" idx="1"/>
          </p:nvPr>
        </p:nvSpPr>
        <p:spPr>
          <a:xfrm>
            <a:off x="635000" y="11442700"/>
            <a:ext cx="23114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0" algn="ctr">
              <a:spcBef>
                <a:spcPts val="0"/>
              </a:spcBef>
              <a:buSzTx/>
              <a:buNone/>
              <a:defRPr sz="5400"/>
            </a:lvl2pPr>
            <a:lvl3pPr marL="0" indent="0" algn="ctr">
              <a:spcBef>
                <a:spcPts val="0"/>
              </a:spcBef>
              <a:buSzTx/>
              <a:buNone/>
              <a:defRPr sz="5400"/>
            </a:lvl3pPr>
            <a:lvl4pPr marL="0" indent="0" algn="ctr">
              <a:spcBef>
                <a:spcPts val="0"/>
              </a:spcBef>
              <a:buSzTx/>
              <a:buNone/>
              <a:defRPr sz="5400"/>
            </a:lvl4pPr>
            <a:lvl5pPr marL="0" indent="0" algn="ctr">
              <a:spcBef>
                <a:spcPts val="0"/>
              </a:spcBef>
              <a:buSzTx/>
              <a:buNone/>
              <a:defRPr sz="5400"/>
            </a:lvl5pPr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23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- Mit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eltext"/>
          <p:cNvSpPr txBox="1">
            <a:spLocks noGrp="1"/>
          </p:cNvSpPr>
          <p:nvPr>
            <p:ph type="title"/>
          </p:nvPr>
        </p:nvSpPr>
        <p:spPr>
          <a:xfrm>
            <a:off x="1778000" y="4533900"/>
            <a:ext cx="20828000" cy="4648200"/>
          </a:xfrm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31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Vertik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532204087_1355x1355.jpg"/>
          <p:cNvSpPr>
            <a:spLocks noGrp="1"/>
          </p:cNvSpPr>
          <p:nvPr>
            <p:ph type="pic" sz="half" idx="21"/>
          </p:nvPr>
        </p:nvSpPr>
        <p:spPr>
          <a:xfrm>
            <a:off x="12827000" y="952500"/>
            <a:ext cx="11468100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iteltext"/>
          <p:cNvSpPr txBox="1">
            <a:spLocks noGrp="1"/>
          </p:cNvSpPr>
          <p:nvPr>
            <p:ph type="title"/>
          </p:nvPr>
        </p:nvSpPr>
        <p:spPr>
          <a:xfrm>
            <a:off x="1651000" y="952500"/>
            <a:ext cx="10223500" cy="5549900"/>
          </a:xfrm>
          <a:prstGeom prst="rect">
            <a:avLst/>
          </a:prstGeom>
        </p:spPr>
        <p:txBody>
          <a:bodyPr anchor="b"/>
          <a:lstStyle>
            <a:lvl1pPr>
              <a:defRPr sz="8400"/>
            </a:lvl1pPr>
          </a:lstStyle>
          <a:p>
            <a:r>
              <a:t>Titeltext</a:t>
            </a:r>
          </a:p>
        </p:txBody>
      </p:sp>
      <p:sp>
        <p:nvSpPr>
          <p:cNvPr id="40" name="Textebene 1…"/>
          <p:cNvSpPr txBox="1">
            <a:spLocks noGrp="1"/>
          </p:cNvSpPr>
          <p:nvPr>
            <p:ph type="body" sz="quarter" idx="1"/>
          </p:nvPr>
        </p:nvSpPr>
        <p:spPr>
          <a:xfrm>
            <a:off x="1651000" y="6527800"/>
            <a:ext cx="10223500" cy="57277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5400"/>
            </a:lvl1pPr>
            <a:lvl2pPr marL="0" indent="0" algn="ctr">
              <a:spcBef>
                <a:spcPts val="0"/>
              </a:spcBef>
              <a:buSzTx/>
              <a:buNone/>
              <a:defRPr sz="5400"/>
            </a:lvl2pPr>
            <a:lvl3pPr marL="0" indent="0" algn="ctr">
              <a:spcBef>
                <a:spcPts val="0"/>
              </a:spcBef>
              <a:buSzTx/>
              <a:buNone/>
              <a:defRPr sz="5400"/>
            </a:lvl3pPr>
            <a:lvl4pPr marL="0" indent="0" algn="ctr">
              <a:spcBef>
                <a:spcPts val="0"/>
              </a:spcBef>
              <a:buSzTx/>
              <a:buNone/>
              <a:defRPr sz="5400"/>
            </a:lvl4pPr>
            <a:lvl5pPr marL="0" indent="0" algn="ctr">
              <a:spcBef>
                <a:spcPts val="0"/>
              </a:spcBef>
              <a:buSzTx/>
              <a:buNone/>
              <a:defRPr sz="5400"/>
            </a:lvl5pPr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41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- Ob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el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49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 &amp; Punk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el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57" name="Textebene 1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58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el, Punkte &amp; F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532205080_1647x1098.jpg"/>
          <p:cNvSpPr>
            <a:spLocks noGrp="1"/>
          </p:cNvSpPr>
          <p:nvPr>
            <p:ph type="pic" sz="half" idx="21"/>
          </p:nvPr>
        </p:nvSpPr>
        <p:spPr>
          <a:xfrm>
            <a:off x="10960100" y="3149600"/>
            <a:ext cx="13944600" cy="92964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itel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Titeltext</a:t>
            </a:r>
          </a:p>
        </p:txBody>
      </p:sp>
      <p:sp>
        <p:nvSpPr>
          <p:cNvPr id="67" name="Textebene 1…"/>
          <p:cNvSpPr txBox="1">
            <a:spLocks noGrp="1"/>
          </p:cNvSpPr>
          <p:nvPr>
            <p:ph type="body" sz="half" idx="1"/>
          </p:nvPr>
        </p:nvSpPr>
        <p:spPr>
          <a:xfrm>
            <a:off x="1689100" y="3149600"/>
            <a:ext cx="10223500" cy="9296400"/>
          </a:xfrm>
          <a:prstGeom prst="rect">
            <a:avLst/>
          </a:prstGeom>
        </p:spPr>
        <p:txBody>
          <a:bodyPr/>
          <a:lstStyle>
            <a:lvl1pPr marL="558800" indent="-558800">
              <a:spcBef>
                <a:spcPts val="4500"/>
              </a:spcBef>
              <a:defRPr sz="3800"/>
            </a:lvl1pPr>
            <a:lvl2pPr marL="1117600" indent="-558800">
              <a:spcBef>
                <a:spcPts val="4500"/>
              </a:spcBef>
              <a:defRPr sz="3800"/>
            </a:lvl2pPr>
            <a:lvl3pPr marL="1676400" indent="-558800">
              <a:spcBef>
                <a:spcPts val="4500"/>
              </a:spcBef>
              <a:defRPr sz="3800"/>
            </a:lvl3pPr>
            <a:lvl4pPr marL="2235200" indent="-558800">
              <a:spcBef>
                <a:spcPts val="4500"/>
              </a:spcBef>
              <a:defRPr sz="3800"/>
            </a:lvl4pPr>
            <a:lvl5pPr marL="2794000" indent="-558800">
              <a:spcBef>
                <a:spcPts val="4500"/>
              </a:spcBef>
              <a:defRPr sz="3800"/>
            </a:lvl5pPr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68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unk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ebene 1…"/>
          <p:cNvSpPr txBox="1">
            <a:spLocks noGrp="1"/>
          </p:cNvSpPr>
          <p:nvPr>
            <p:ph type="body" idx="1"/>
          </p:nvPr>
        </p:nvSpPr>
        <p:spPr>
          <a:xfrm>
            <a:off x="1689100" y="1778000"/>
            <a:ext cx="21005800" cy="10160000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800"/>
            </a:lvl2pPr>
            <a:lvl3pPr>
              <a:defRPr sz="4800"/>
            </a:lvl3pPr>
            <a:lvl4pPr>
              <a:defRPr sz="4800"/>
            </a:lvl4pPr>
            <a:lvl5pPr>
              <a:defRPr sz="4800"/>
            </a:lvl5pPr>
          </a:lstStyle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76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 - 3 Stü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532205080_1647x1098.jpg"/>
          <p:cNvSpPr>
            <a:spLocks noGrp="1"/>
          </p:cNvSpPr>
          <p:nvPr>
            <p:ph type="pic" sz="quarter" idx="21"/>
          </p:nvPr>
        </p:nvSpPr>
        <p:spPr>
          <a:xfrm>
            <a:off x="15300325" y="7048500"/>
            <a:ext cx="8324850" cy="5549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532204087_1355x1355.jpg"/>
          <p:cNvSpPr>
            <a:spLocks noGrp="1"/>
          </p:cNvSpPr>
          <p:nvPr>
            <p:ph type="pic" sz="quarter" idx="22"/>
          </p:nvPr>
        </p:nvSpPr>
        <p:spPr>
          <a:xfrm>
            <a:off x="15760700" y="863600"/>
            <a:ext cx="7404100" cy="740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532241774_2880x1920.jpg"/>
          <p:cNvSpPr>
            <a:spLocks noGrp="1"/>
          </p:cNvSpPr>
          <p:nvPr>
            <p:ph type="pic" idx="23"/>
          </p:nvPr>
        </p:nvSpPr>
        <p:spPr>
          <a:xfrm>
            <a:off x="-990600" y="1130300"/>
            <a:ext cx="17202150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Folien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‹Nr.›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text"/>
          <p:cNvSpPr txBox="1">
            <a:spLocks noGrp="1"/>
          </p:cNvSpPr>
          <p:nvPr>
            <p:ph type="title"/>
          </p:nvPr>
        </p:nvSpPr>
        <p:spPr>
          <a:xfrm>
            <a:off x="1689100" y="355600"/>
            <a:ext cx="21005800" cy="2286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Titeltext</a:t>
            </a:r>
          </a:p>
        </p:txBody>
      </p:sp>
      <p:sp>
        <p:nvSpPr>
          <p:cNvPr id="3" name="Textebene 1…"/>
          <p:cNvSpPr txBox="1">
            <a:spLocks noGrp="1"/>
          </p:cNvSpPr>
          <p:nvPr>
            <p:ph type="body" idx="1"/>
          </p:nvPr>
        </p:nvSpPr>
        <p:spPr>
          <a:xfrm>
            <a:off x="1689100" y="3149600"/>
            <a:ext cx="21005800" cy="9296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Textebene 1</a:t>
            </a:r>
          </a:p>
          <a:p>
            <a:pPr lvl="1"/>
            <a:r>
              <a:t>Textebene 2</a:t>
            </a:r>
          </a:p>
          <a:p>
            <a:pPr lvl="2"/>
            <a:r>
              <a:t>Textebene 3</a:t>
            </a:r>
          </a:p>
          <a:p>
            <a:pPr lvl="3"/>
            <a:r>
              <a:t>Textebene 4</a:t>
            </a:r>
          </a:p>
          <a:p>
            <a:pPr lvl="4"/>
            <a:r>
              <a:t>Textebene 5</a:t>
            </a:r>
          </a:p>
        </p:txBody>
      </p:sp>
      <p:sp>
        <p:nvSpPr>
          <p:cNvPr id="4" name="Foliennummer"/>
          <p:cNvSpPr txBox="1">
            <a:spLocks noGrp="1"/>
          </p:cNvSpPr>
          <p:nvPr>
            <p:ph type="sldNum" sz="quarter" idx="2"/>
          </p:nvPr>
        </p:nvSpPr>
        <p:spPr>
          <a:xfrm>
            <a:off x="11959031" y="13081000"/>
            <a:ext cx="453238" cy="461059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24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‹Nr.›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 spd="med"/>
  <p:txStyles>
    <p:title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2286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2743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3200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3657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1200" b="0" i="0" u="none" strike="noStrike" cap="none" spc="0" baseline="0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63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127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90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254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317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381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444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5080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5715000" marR="0" indent="-635000" algn="l" defTabSz="825500" latinLnBrk="0">
        <a:lnSpc>
          <a:spcPct val="100000"/>
        </a:lnSpc>
        <a:spcBef>
          <a:spcPts val="5900"/>
        </a:spcBef>
        <a:spcAft>
          <a:spcPts val="0"/>
        </a:spcAft>
        <a:buClrTx/>
        <a:buSzPct val="125000"/>
        <a:buFontTx/>
        <a:buChar char="•"/>
        <a:tabLst/>
        <a:defRPr sz="5200" b="0" i="0" u="none" strike="noStrike" cap="none" spc="0" baseline="0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2286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2743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3200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3657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2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9" name="JGU-Logo_farbe_high.jpg" descr="JGU-Logo_farbe_high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673882" y="251883"/>
            <a:ext cx="3870195" cy="2084999"/>
          </a:xfrm>
          <a:prstGeom prst="rect">
            <a:avLst/>
          </a:prstGeom>
          <a:ln w="12700">
            <a:miter lim="400000"/>
          </a:ln>
        </p:spPr>
      </p:pic>
      <p:sp>
        <p:nvSpPr>
          <p:cNvPr id="120" name="BITTE BEACHTEN SIE:…"/>
          <p:cNvSpPr txBox="1">
            <a:spLocks noGrp="1"/>
          </p:cNvSpPr>
          <p:nvPr>
            <p:ph type="ctrTitle"/>
          </p:nvPr>
        </p:nvSpPr>
        <p:spPr>
          <a:xfrm>
            <a:off x="1966803" y="1131913"/>
            <a:ext cx="20373162" cy="5943131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 algn="l" defTabSz="188823">
              <a:lnSpc>
                <a:spcPct val="107916"/>
              </a:lnSpc>
              <a:spcBef>
                <a:spcPts val="300"/>
              </a:spcBef>
              <a:defRPr sz="462">
                <a:uFill>
                  <a:solidFill>
                    <a:srgbClr val="000000"/>
                  </a:solidFill>
                </a:uFill>
                <a:latin typeface="Calibri"/>
                <a:ea typeface="Calibri"/>
                <a:cs typeface="Calibri"/>
                <a:sym typeface="Calibri"/>
              </a:defRPr>
            </a:pPr>
            <a:r>
              <a:rPr sz="4200" b="1" u="sng" dirty="0">
                <a:latin typeface="Arial"/>
                <a:ea typeface="Arial"/>
                <a:cs typeface="Arial"/>
                <a:sym typeface="Arial"/>
              </a:rPr>
              <a:t>BITTE BEACHTEN SIE:</a:t>
            </a:r>
          </a:p>
          <a:p>
            <a:pPr algn="l" defTabSz="188823">
              <a:lnSpc>
                <a:spcPct val="107916"/>
              </a:lnSpc>
              <a:spcBef>
                <a:spcPts val="300"/>
              </a:spcBef>
              <a:defRPr sz="462">
                <a:uFill>
                  <a:solidFill>
                    <a:srgbClr val="000000"/>
                  </a:solidFill>
                </a:uFill>
                <a:latin typeface="Calibri"/>
                <a:ea typeface="Calibri"/>
                <a:cs typeface="Calibri"/>
                <a:sym typeface="Calibri"/>
              </a:defRPr>
            </a:pPr>
            <a:r>
              <a:rPr sz="4200" dirty="0">
                <a:latin typeface="Arial"/>
                <a:ea typeface="Arial"/>
                <a:cs typeface="Arial"/>
                <a:sym typeface="Arial"/>
              </a:rPr>
              <a:t>	</a:t>
            </a:r>
            <a:r>
              <a:rPr sz="2100" dirty="0">
                <a:latin typeface="Arial"/>
                <a:ea typeface="Arial"/>
                <a:cs typeface="Arial"/>
                <a:sym typeface="Arial"/>
              </a:rPr>
              <a:t>	</a:t>
            </a:r>
            <a:r>
              <a:rPr sz="1008" dirty="0">
                <a:latin typeface="Arial"/>
                <a:ea typeface="Arial"/>
                <a:cs typeface="Arial"/>
                <a:sym typeface="Arial"/>
              </a:rPr>
              <a:t>	    </a:t>
            </a:r>
            <a:r>
              <a:rPr sz="1008" dirty="0"/>
              <a:t>								</a:t>
            </a:r>
          </a:p>
          <a:p>
            <a:pPr algn="l" defTabSz="188823">
              <a:lnSpc>
                <a:spcPct val="107916"/>
              </a:lnSpc>
              <a:spcBef>
                <a:spcPts val="300"/>
              </a:spcBef>
              <a:defRPr sz="4200">
                <a:uFill>
                  <a:solidFill>
                    <a:srgbClr val="000000"/>
                  </a:solidFill>
                </a:uFill>
                <a:latin typeface="Calibri"/>
                <a:ea typeface="Calibri"/>
                <a:cs typeface="Calibri"/>
                <a:sym typeface="Calibri"/>
              </a:defRPr>
            </a:pPr>
            <a:r>
              <a:rPr dirty="0"/>
              <a:t>Die Johannes Gutenberg-Universität Mainz (JGU) </a:t>
            </a:r>
            <a:r>
              <a:rPr lang="de-DE" dirty="0"/>
              <a:t>zeichnet</a:t>
            </a:r>
            <a:r>
              <a:rPr dirty="0"/>
              <a:t> </a:t>
            </a:r>
            <a:r>
              <a:rPr dirty="0" err="1"/>
              <a:t>diese</a:t>
            </a:r>
            <a:r>
              <a:rPr dirty="0"/>
              <a:t> </a:t>
            </a:r>
            <a:r>
              <a:rPr dirty="0" err="1"/>
              <a:t>Veranstaltung</a:t>
            </a:r>
            <a:r>
              <a:rPr dirty="0"/>
              <a:t> in Ton- und/</a:t>
            </a:r>
            <a:r>
              <a:rPr dirty="0" err="1"/>
              <a:t>oder</a:t>
            </a:r>
            <a:r>
              <a:rPr dirty="0"/>
              <a:t> </a:t>
            </a:r>
          </a:p>
          <a:p>
            <a:pPr algn="l" defTabSz="188823">
              <a:lnSpc>
                <a:spcPct val="107916"/>
              </a:lnSpc>
              <a:spcBef>
                <a:spcPts val="300"/>
              </a:spcBef>
              <a:defRPr sz="4200">
                <a:uFill>
                  <a:solidFill>
                    <a:srgbClr val="000000"/>
                  </a:solidFill>
                </a:uFill>
                <a:latin typeface="Calibri"/>
                <a:ea typeface="Calibri"/>
                <a:cs typeface="Calibri"/>
                <a:sym typeface="Calibri"/>
              </a:defRPr>
            </a:pPr>
            <a:r>
              <a:rPr dirty="0" err="1"/>
              <a:t>Videoaufnahmen</a:t>
            </a:r>
            <a:r>
              <a:rPr dirty="0"/>
              <a:t> </a:t>
            </a:r>
            <a:r>
              <a:rPr lang="de-DE" dirty="0"/>
              <a:t>auf</a:t>
            </a:r>
            <a:r>
              <a:rPr dirty="0"/>
              <a:t>.</a:t>
            </a:r>
          </a:p>
          <a:p>
            <a:pPr algn="l" defTabSz="188823">
              <a:lnSpc>
                <a:spcPct val="107916"/>
              </a:lnSpc>
              <a:spcBef>
                <a:spcPts val="300"/>
              </a:spcBef>
              <a:defRPr sz="4200">
                <a:uFill>
                  <a:solidFill>
                    <a:srgbClr val="000000"/>
                  </a:solidFill>
                </a:uFill>
                <a:latin typeface="Calibri"/>
                <a:ea typeface="Calibri"/>
                <a:cs typeface="Calibri"/>
                <a:sym typeface="Calibri"/>
              </a:defRPr>
            </a:pPr>
            <a:endParaRPr sz="672" dirty="0"/>
          </a:p>
          <a:p>
            <a:pPr algn="l" defTabSz="188823">
              <a:lnSpc>
                <a:spcPct val="107916"/>
              </a:lnSpc>
              <a:spcBef>
                <a:spcPts val="300"/>
              </a:spcBef>
              <a:defRPr sz="3359">
                <a:uFill>
                  <a:solidFill>
                    <a:srgbClr val="000000"/>
                  </a:solidFill>
                </a:uFill>
                <a:latin typeface="Calibri"/>
                <a:ea typeface="Calibri"/>
                <a:cs typeface="Calibri"/>
                <a:sym typeface="Calibri"/>
              </a:defRPr>
            </a:pPr>
            <a:r>
              <a:rPr dirty="0"/>
              <a:t>Die </a:t>
            </a:r>
            <a:r>
              <a:rPr dirty="0" err="1"/>
              <a:t>Aufzeichnungsgeräte</a:t>
            </a:r>
            <a:r>
              <a:rPr dirty="0"/>
              <a:t> </a:t>
            </a:r>
            <a:r>
              <a:rPr dirty="0" err="1"/>
              <a:t>sind</a:t>
            </a:r>
            <a:r>
              <a:rPr dirty="0"/>
              <a:t> </a:t>
            </a:r>
            <a:r>
              <a:rPr dirty="0" err="1"/>
              <a:t>ausschließlich</a:t>
            </a:r>
            <a:r>
              <a:rPr dirty="0"/>
              <a:t> auf die </a:t>
            </a:r>
            <a:r>
              <a:rPr dirty="0" err="1"/>
              <a:t>Dozierende</a:t>
            </a:r>
            <a:r>
              <a:rPr dirty="0"/>
              <a:t> / den </a:t>
            </a:r>
            <a:r>
              <a:rPr dirty="0" err="1"/>
              <a:t>Dozierenden</a:t>
            </a:r>
            <a:r>
              <a:rPr dirty="0"/>
              <a:t> </a:t>
            </a:r>
            <a:r>
              <a:rPr dirty="0" err="1"/>
              <a:t>ausgerichtet</a:t>
            </a:r>
            <a:r>
              <a:rPr dirty="0"/>
              <a:t>. Es </a:t>
            </a:r>
            <a:r>
              <a:rPr dirty="0" err="1"/>
              <a:t>kann</a:t>
            </a:r>
            <a:r>
              <a:rPr dirty="0"/>
              <a:t> </a:t>
            </a:r>
            <a:r>
              <a:rPr dirty="0" err="1"/>
              <a:t>aber</a:t>
            </a:r>
            <a:r>
              <a:rPr dirty="0"/>
              <a:t> </a:t>
            </a:r>
          </a:p>
          <a:p>
            <a:pPr algn="l" defTabSz="188823">
              <a:lnSpc>
                <a:spcPct val="107916"/>
              </a:lnSpc>
              <a:spcBef>
                <a:spcPts val="300"/>
              </a:spcBef>
              <a:defRPr sz="3359">
                <a:uFill>
                  <a:solidFill>
                    <a:srgbClr val="000000"/>
                  </a:solidFill>
                </a:uFill>
                <a:latin typeface="Calibri"/>
                <a:ea typeface="Calibri"/>
                <a:cs typeface="Calibri"/>
                <a:sym typeface="Calibri"/>
              </a:defRPr>
            </a:pPr>
            <a:r>
              <a:rPr dirty="0" err="1"/>
              <a:t>nicht</a:t>
            </a:r>
            <a:r>
              <a:rPr dirty="0"/>
              <a:t> </a:t>
            </a:r>
            <a:r>
              <a:rPr dirty="0" err="1"/>
              <a:t>ausgeschlossen</a:t>
            </a:r>
            <a:r>
              <a:rPr dirty="0"/>
              <a:t> </a:t>
            </a:r>
            <a:r>
              <a:rPr dirty="0" err="1"/>
              <a:t>werden</a:t>
            </a:r>
            <a:r>
              <a:rPr dirty="0"/>
              <a:t>, </a:t>
            </a:r>
            <a:r>
              <a:rPr dirty="0" err="1"/>
              <a:t>dass</a:t>
            </a:r>
            <a:r>
              <a:rPr dirty="0"/>
              <a:t> </a:t>
            </a:r>
            <a:r>
              <a:rPr dirty="0" err="1"/>
              <a:t>Teilnehmende</a:t>
            </a:r>
            <a:r>
              <a:rPr dirty="0"/>
              <a:t> </a:t>
            </a:r>
            <a:r>
              <a:rPr dirty="0" err="1"/>
              <a:t>über</a:t>
            </a:r>
            <a:r>
              <a:rPr dirty="0"/>
              <a:t> die </a:t>
            </a:r>
            <a:r>
              <a:rPr dirty="0" err="1"/>
              <a:t>Kamera</a:t>
            </a:r>
            <a:r>
              <a:rPr dirty="0"/>
              <a:t> </a:t>
            </a:r>
            <a:r>
              <a:rPr dirty="0" err="1"/>
              <a:t>oder</a:t>
            </a:r>
            <a:r>
              <a:rPr dirty="0"/>
              <a:t> </a:t>
            </a:r>
            <a:r>
              <a:rPr dirty="0" err="1"/>
              <a:t>Mikrofone</a:t>
            </a:r>
            <a:r>
              <a:rPr dirty="0"/>
              <a:t> </a:t>
            </a:r>
            <a:r>
              <a:rPr dirty="0" err="1"/>
              <a:t>erfasst</a:t>
            </a:r>
            <a:r>
              <a:rPr dirty="0"/>
              <a:t> </a:t>
            </a:r>
            <a:r>
              <a:rPr dirty="0" err="1"/>
              <a:t>werden</a:t>
            </a:r>
            <a:r>
              <a:rPr dirty="0"/>
              <a:t>. Die </a:t>
            </a:r>
          </a:p>
          <a:p>
            <a:pPr algn="l" defTabSz="188823">
              <a:lnSpc>
                <a:spcPct val="107916"/>
              </a:lnSpc>
              <a:spcBef>
                <a:spcPts val="300"/>
              </a:spcBef>
              <a:defRPr sz="3359">
                <a:uFill>
                  <a:solidFill>
                    <a:srgbClr val="000000"/>
                  </a:solidFill>
                </a:uFill>
                <a:latin typeface="Calibri"/>
                <a:ea typeface="Calibri"/>
                <a:cs typeface="Calibri"/>
                <a:sym typeface="Calibri"/>
              </a:defRPr>
            </a:pPr>
            <a:r>
              <a:rPr dirty="0" err="1"/>
              <a:t>Aufzeichnung</a:t>
            </a:r>
            <a:r>
              <a:rPr dirty="0"/>
              <a:t> </a:t>
            </a:r>
            <a:r>
              <a:rPr dirty="0" err="1"/>
              <a:t>wird</a:t>
            </a:r>
            <a:r>
              <a:rPr dirty="0"/>
              <a:t> </a:t>
            </a:r>
            <a:r>
              <a:rPr dirty="0" err="1"/>
              <a:t>über</a:t>
            </a:r>
            <a:r>
              <a:rPr dirty="0"/>
              <a:t> die </a:t>
            </a:r>
            <a:r>
              <a:rPr dirty="0" err="1"/>
              <a:t>Videoplattform</a:t>
            </a:r>
            <a:r>
              <a:rPr dirty="0"/>
              <a:t> video.uni-mainz.de der JGU </a:t>
            </a:r>
            <a:r>
              <a:rPr dirty="0" err="1"/>
              <a:t>als</a:t>
            </a:r>
            <a:r>
              <a:rPr dirty="0"/>
              <a:t> </a:t>
            </a:r>
            <a:r>
              <a:rPr dirty="0">
                <a:solidFill>
                  <a:srgbClr val="FF0000"/>
                </a:solidFill>
              </a:rPr>
              <a:t>Stream </a:t>
            </a:r>
            <a:r>
              <a:rPr dirty="0" err="1">
                <a:solidFill>
                  <a:srgbClr val="FF0000"/>
                </a:solidFill>
              </a:rPr>
              <a:t>oder</a:t>
            </a:r>
            <a:r>
              <a:rPr dirty="0">
                <a:solidFill>
                  <a:srgbClr val="FF0000"/>
                </a:solidFill>
              </a:rPr>
              <a:t> Download </a:t>
            </a:r>
            <a:r>
              <a:rPr dirty="0"/>
              <a:t>[</a:t>
            </a:r>
            <a:r>
              <a:rPr dirty="0" err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Hinweis</a:t>
            </a:r>
            <a:r>
              <a:rPr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: </a:t>
            </a:r>
            <a:r>
              <a:rPr dirty="0" err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Unzutreffendes</a:t>
            </a:r>
            <a:r>
              <a:rPr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 </a:t>
            </a:r>
            <a:r>
              <a:rPr dirty="0" err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streichen</a:t>
            </a:r>
            <a:r>
              <a:rPr dirty="0"/>
              <a:t>] </a:t>
            </a:r>
            <a:r>
              <a:rPr dirty="0" err="1"/>
              <a:t>veröffentlicht</a:t>
            </a:r>
            <a:r>
              <a:rPr dirty="0"/>
              <a:t> und </a:t>
            </a:r>
            <a:r>
              <a:rPr dirty="0" err="1"/>
              <a:t>ist</a:t>
            </a:r>
            <a:r>
              <a:rPr dirty="0"/>
              <a:t> von </a:t>
            </a:r>
            <a:r>
              <a:rPr dirty="0">
                <a:solidFill>
                  <a:srgbClr val="FF0000"/>
                </a:solidFill>
              </a:rPr>
              <a:t>XX bis XX </a:t>
            </a:r>
            <a:r>
              <a:rPr dirty="0" err="1">
                <a:solidFill>
                  <a:srgbClr val="FF0000"/>
                </a:solidFill>
              </a:rPr>
              <a:t>zugänglich</a:t>
            </a:r>
            <a:r>
              <a:rPr dirty="0">
                <a:solidFill>
                  <a:srgbClr val="FF0000"/>
                </a:solidFill>
              </a:rPr>
              <a:t> </a:t>
            </a:r>
            <a:r>
              <a:rPr dirty="0"/>
              <a:t>[</a:t>
            </a:r>
            <a:r>
              <a:rPr dirty="0" err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Zeitraum</a:t>
            </a:r>
            <a:r>
              <a:rPr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 </a:t>
            </a:r>
            <a:r>
              <a:rPr dirty="0" err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angeben</a:t>
            </a:r>
            <a:r>
              <a:rPr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 </a:t>
            </a:r>
            <a:r>
              <a:rPr dirty="0" err="1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oder„unbestimmte</a:t>
            </a:r>
            <a:r>
              <a:rPr dirty="0">
                <a:solidFill>
                  <a:srgbClr val="FF0000"/>
                </a:solidFill>
                <a:uFill>
                  <a:solidFill>
                    <a:srgbClr val="FF0000"/>
                  </a:solidFill>
                </a:uFill>
              </a:rPr>
              <a:t> Zeit“</a:t>
            </a:r>
            <a:r>
              <a:rPr dirty="0">
                <a:solidFill>
                  <a:schemeClr val="tx1"/>
                </a:solidFill>
                <a:uFill>
                  <a:solidFill>
                    <a:srgbClr val="FF0000"/>
                  </a:solidFill>
                </a:uFill>
              </a:rPr>
              <a:t>]</a:t>
            </a:r>
          </a:p>
        </p:txBody>
      </p:sp>
      <p:graphicFrame>
        <p:nvGraphicFramePr>
          <p:cNvPr id="121" name="Tabelle"/>
          <p:cNvGraphicFramePr/>
          <p:nvPr>
            <p:extLst>
              <p:ext uri="{D42A27DB-BD31-4B8C-83A1-F6EECF244321}">
                <p14:modId xmlns:p14="http://schemas.microsoft.com/office/powerpoint/2010/main" val="2156345603"/>
              </p:ext>
            </p:extLst>
          </p:nvPr>
        </p:nvGraphicFramePr>
        <p:xfrm>
          <a:off x="2044035" y="7418729"/>
          <a:ext cx="20373161" cy="5728402"/>
        </p:xfrm>
        <a:graphic>
          <a:graphicData uri="http://schemas.openxmlformats.org/drawingml/2006/table">
            <a:tbl>
              <a:tblPr bandRow="1">
                <a:tableStyleId>{4C3C2611-4C71-4FC5-86AE-919BDF0F9419}</a:tableStyleId>
              </a:tblPr>
              <a:tblGrid>
                <a:gridCol w="1018589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872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8458">
                <a:tc>
                  <a:txBody>
                    <a:bodyPr/>
                    <a:lstStyle/>
                    <a:p>
                      <a:pPr algn="l" defTabSz="449580">
                        <a:lnSpc>
                          <a:spcPct val="107916"/>
                        </a:lnSpc>
                        <a:spcBef>
                          <a:spcPts val="800"/>
                        </a:spcBef>
                        <a:defRPr sz="36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rPr b="1"/>
                        <a:t>Name und Kontaktdaten des Verantwortlichen</a:t>
                      </a:r>
                    </a:p>
                  </a:txBody>
                  <a:tcPr marL="50800" marR="50800" marT="50800" marB="5080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49580">
                        <a:defRPr sz="36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rPr b="1" dirty="0" err="1"/>
                        <a:t>Kontaktdaten</a:t>
                      </a:r>
                      <a:r>
                        <a:rPr b="1" dirty="0"/>
                        <a:t> de</a:t>
                      </a:r>
                      <a:r>
                        <a:rPr lang="de-DE" b="1" dirty="0"/>
                        <a:t>r</a:t>
                      </a:r>
                      <a:r>
                        <a:rPr b="1" dirty="0"/>
                        <a:t> </a:t>
                      </a:r>
                      <a:r>
                        <a:rPr b="1" dirty="0" err="1"/>
                        <a:t>Datenschutzbeauftragten</a:t>
                      </a:r>
                      <a:endParaRPr b="1" dirty="0"/>
                    </a:p>
                  </a:txBody>
                  <a:tcPr marL="50800" marR="50800" marT="50800" marB="5080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48121">
                <a:tc>
                  <a:txBody>
                    <a:bodyPr/>
                    <a:lstStyle/>
                    <a:p>
                      <a:pPr algn="l" defTabSz="449580">
                        <a:defRPr sz="30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rPr dirty="0"/>
                        <a:t>JGU Mainz, </a:t>
                      </a:r>
                      <a:r>
                        <a:rPr dirty="0" err="1"/>
                        <a:t>vertreten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durch</a:t>
                      </a:r>
                      <a:r>
                        <a:rPr dirty="0"/>
                        <a:t> den </a:t>
                      </a:r>
                      <a:r>
                        <a:rPr dirty="0" err="1"/>
                        <a:t>Präsidenten</a:t>
                      </a:r>
                      <a:r>
                        <a:rPr dirty="0"/>
                        <a:t> </a:t>
                      </a:r>
                    </a:p>
                    <a:p>
                      <a:pPr algn="l" defTabSz="449580">
                        <a:defRPr sz="30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rPr dirty="0"/>
                        <a:t>Univ.-Prof. Dr. Georg </a:t>
                      </a:r>
                      <a:r>
                        <a:rPr dirty="0" err="1"/>
                        <a:t>Krausch</a:t>
                      </a:r>
                      <a:r>
                        <a:rPr dirty="0"/>
                        <a:t> </a:t>
                      </a:r>
                    </a:p>
                    <a:p>
                      <a:pPr algn="l" defTabSz="449580">
                        <a:defRPr sz="30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rPr dirty="0" err="1"/>
                        <a:t>Saarstr</a:t>
                      </a:r>
                      <a:r>
                        <a:rPr dirty="0"/>
                        <a:t>. 21</a:t>
                      </a:r>
                    </a:p>
                    <a:p>
                      <a:pPr algn="l" defTabSz="449580">
                        <a:defRPr sz="30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rPr dirty="0"/>
                        <a:t>55122 Mainz </a:t>
                      </a:r>
                    </a:p>
                    <a:p>
                      <a:pPr algn="l" defTabSz="449580">
                        <a:defRPr sz="30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rPr dirty="0"/>
                        <a:t>praesident@uni-mainz.de</a:t>
                      </a:r>
                    </a:p>
                  </a:txBody>
                  <a:tcPr marL="50800" marR="50800" marT="50800" marB="5080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49580">
                        <a:defRPr sz="30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rPr lang="de-DE" sz="3000" b="0" i="0" u="none" strike="noStrike" cap="none" spc="0" baseline="0" dirty="0">
                          <a:solidFill>
                            <a:srgbClr val="000000"/>
                          </a:solidFill>
                          <a:uFillTx/>
                          <a:latin typeface="Calibri" panose="020F0502020204030204" pitchFamily="34" charset="0"/>
                          <a:ea typeface="Helvetica Neue"/>
                          <a:cs typeface="Calibri" panose="020F0502020204030204" pitchFamily="34" charset="0"/>
                          <a:sym typeface="Calibri"/>
                        </a:rPr>
                        <a:t>Nils </a:t>
                      </a:r>
                      <a:r>
                        <a:rPr lang="de-DE" sz="3000" b="0" i="0" u="none" strike="noStrike" cap="none" spc="0" baseline="0" dirty="0" err="1">
                          <a:solidFill>
                            <a:srgbClr val="000000"/>
                          </a:solidFill>
                          <a:uFillTx/>
                          <a:latin typeface="Calibri" panose="020F0502020204030204" pitchFamily="34" charset="0"/>
                          <a:ea typeface="Helvetica Neue"/>
                          <a:cs typeface="Calibri" panose="020F0502020204030204" pitchFamily="34" charset="0"/>
                          <a:sym typeface="Calibri"/>
                        </a:rPr>
                        <a:t>Hammerle</a:t>
                      </a:r>
                      <a:br>
                        <a:rPr lang="de-DE" sz="3000" b="0" i="0" u="none" strike="noStrike" cap="none" spc="0" baseline="0" dirty="0">
                          <a:solidFill>
                            <a:srgbClr val="000000"/>
                          </a:solidFill>
                          <a:uFillTx/>
                          <a:latin typeface="Calibri" panose="020F0502020204030204" pitchFamily="34" charset="0"/>
                          <a:ea typeface="Helvetica Neue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lang="de-DE" sz="3000" b="0" i="0" u="none" strike="noStrike" cap="none" spc="0" baseline="0" dirty="0">
                          <a:solidFill>
                            <a:srgbClr val="000000"/>
                          </a:solidFill>
                          <a:uFillTx/>
                          <a:latin typeface="Calibri" panose="020F0502020204030204" pitchFamily="34" charset="0"/>
                          <a:ea typeface="Helvetica Neue"/>
                          <a:cs typeface="Calibri" panose="020F0502020204030204" pitchFamily="34" charset="0"/>
                          <a:sym typeface="Calibri"/>
                        </a:rPr>
                        <a:t>Anna </a:t>
                      </a:r>
                      <a:r>
                        <a:rPr lang="de-DE" sz="3000" b="0" i="0" u="none" strike="noStrike" cap="none" spc="0" baseline="0" dirty="0" err="1">
                          <a:solidFill>
                            <a:srgbClr val="000000"/>
                          </a:solidFill>
                          <a:uFillTx/>
                          <a:latin typeface="Calibri" panose="020F0502020204030204" pitchFamily="34" charset="0"/>
                          <a:ea typeface="Helvetica Neue"/>
                          <a:cs typeface="Calibri" panose="020F0502020204030204" pitchFamily="34" charset="0"/>
                          <a:sym typeface="Calibri"/>
                        </a:rPr>
                        <a:t>Pock</a:t>
                      </a:r>
                      <a:r>
                        <a:rPr lang="de-DE" sz="3000" b="0" i="0" u="none" strike="noStrike" cap="none" spc="0" baseline="0" dirty="0">
                          <a:solidFill>
                            <a:srgbClr val="000000"/>
                          </a:solidFill>
                          <a:uFillTx/>
                          <a:latin typeface="Calibri" panose="020F0502020204030204" pitchFamily="34" charset="0"/>
                          <a:ea typeface="Helvetica Neue"/>
                          <a:cs typeface="Calibri" panose="020F0502020204030204" pitchFamily="34" charset="0"/>
                          <a:sym typeface="Calibri"/>
                        </a:rPr>
                        <a:t> (in Vertretung)</a:t>
                      </a:r>
                      <a:br>
                        <a:rPr lang="de-DE" sz="3000" b="0" i="0" u="none" strike="noStrike" cap="none" spc="0" baseline="0" dirty="0">
                          <a:solidFill>
                            <a:srgbClr val="000000"/>
                          </a:solidFill>
                          <a:uFillTx/>
                          <a:latin typeface="Calibri" panose="020F0502020204030204" pitchFamily="34" charset="0"/>
                          <a:ea typeface="Helvetica Neue"/>
                          <a:cs typeface="Calibri" panose="020F0502020204030204" pitchFamily="34" charset="0"/>
                          <a:sym typeface="Calibri"/>
                        </a:rPr>
                      </a:br>
                      <a:r>
                        <a:rPr dirty="0" err="1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Saarstr</a:t>
                      </a:r>
                      <a:r>
                        <a:rPr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. 21</a:t>
                      </a:r>
                    </a:p>
                    <a:p>
                      <a:pPr algn="l" defTabSz="449580">
                        <a:defRPr sz="30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rPr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55122 Mainz </a:t>
                      </a:r>
                      <a:br>
                        <a:rPr lang="de-D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</a:br>
                      <a:r>
                        <a:rPr lang="de-DE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recht@uni-mainz.de</a:t>
                      </a:r>
                      <a:endParaRPr dirty="0"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50800" marR="50800" marT="50800" marB="5080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8458">
                <a:tc>
                  <a:txBody>
                    <a:bodyPr/>
                    <a:lstStyle/>
                    <a:p>
                      <a:pPr algn="l" defTabSz="449580">
                        <a:defRPr sz="36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rPr b="1"/>
                        <a:t>Zweck und Rechtsgrundlage der Verarbeitung</a:t>
                      </a:r>
                    </a:p>
                  </a:txBody>
                  <a:tcPr marL="50800" marR="50800" marT="50800" marB="5080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49580">
                        <a:defRPr sz="36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rPr b="1"/>
                        <a:t>Empfänger der Daten</a:t>
                      </a:r>
                    </a:p>
                  </a:txBody>
                  <a:tcPr marL="50800" marR="50800" marT="50800" marB="5080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63291">
                <a:tc>
                  <a:txBody>
                    <a:bodyPr/>
                    <a:lstStyle/>
                    <a:p>
                      <a:pPr algn="l" defTabSz="449580">
                        <a:defRPr sz="30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rPr dirty="0"/>
                        <a:t>Art. 6 Abs. 1 S. 1 lit. e), Abs. 3 DS-GVO </a:t>
                      </a:r>
                      <a:r>
                        <a:rPr dirty="0" err="1"/>
                        <a:t>i.V.m</a:t>
                      </a:r>
                      <a:r>
                        <a:rPr dirty="0"/>
                        <a:t>. § 2 Abs. 1 </a:t>
                      </a:r>
                      <a:r>
                        <a:t>Hochschulgesetz RLP</a:t>
                      </a:r>
                    </a:p>
                  </a:txBody>
                  <a:tcPr marL="50800" marR="50800" marT="50800" marB="5080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defTabSz="449580">
                        <a:defRPr sz="3000" i="1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rPr i="0" dirty="0"/>
                        <a:t>Die </a:t>
                      </a:r>
                      <a:r>
                        <a:rPr i="0" dirty="0" err="1"/>
                        <a:t>Aufnahme</a:t>
                      </a:r>
                      <a:r>
                        <a:rPr i="0" dirty="0"/>
                        <a:t> </a:t>
                      </a:r>
                      <a:r>
                        <a:rPr i="0" dirty="0" err="1"/>
                        <a:t>ist</a:t>
                      </a:r>
                      <a:r>
                        <a:rPr i="0" dirty="0"/>
                        <a:t>: [</a:t>
                      </a:r>
                      <a:r>
                        <a:rPr i="0" dirty="0" err="1">
                          <a:solidFill>
                            <a:srgbClr val="FF0000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</a:rPr>
                        <a:t>Hinweis</a:t>
                      </a:r>
                      <a:r>
                        <a:rPr i="0" dirty="0">
                          <a:solidFill>
                            <a:srgbClr val="FF0000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</a:rPr>
                        <a:t>: </a:t>
                      </a:r>
                      <a:r>
                        <a:rPr i="0" dirty="0" err="1">
                          <a:solidFill>
                            <a:srgbClr val="FF0000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</a:rPr>
                        <a:t>Unzutreffendes</a:t>
                      </a:r>
                      <a:r>
                        <a:rPr i="0" dirty="0">
                          <a:solidFill>
                            <a:srgbClr val="FF0000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</a:rPr>
                        <a:t> </a:t>
                      </a:r>
                      <a:r>
                        <a:rPr i="0" dirty="0" err="1">
                          <a:solidFill>
                            <a:srgbClr val="FF0000"/>
                          </a:solidFill>
                          <a:uFill>
                            <a:solidFill>
                              <a:srgbClr val="FF0000"/>
                            </a:solidFill>
                          </a:uFill>
                        </a:rPr>
                        <a:t>streichen</a:t>
                      </a:r>
                      <a:r>
                        <a:rPr i="0" dirty="0"/>
                        <a:t>]</a:t>
                      </a:r>
                    </a:p>
                    <a:p>
                      <a:pPr marL="457200" indent="-228600" algn="l" defTabSz="449580">
                        <a:buSzPct val="100000"/>
                        <a:buChar char="➢"/>
                        <a:defRPr sz="30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rPr dirty="0" err="1"/>
                        <a:t>Veranstaltungsteilnehmern</a:t>
                      </a:r>
                      <a:endParaRPr dirty="0"/>
                    </a:p>
                    <a:p>
                      <a:pPr marL="457200" indent="-228600" algn="l" defTabSz="449580">
                        <a:buSzPct val="100000"/>
                        <a:buChar char="➢"/>
                        <a:defRPr sz="30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rPr dirty="0"/>
                        <a:t>Allen </a:t>
                      </a:r>
                      <a:r>
                        <a:rPr dirty="0" err="1"/>
                        <a:t>Mitgliedern</a:t>
                      </a:r>
                      <a:r>
                        <a:rPr dirty="0"/>
                        <a:t> der JGU</a:t>
                      </a:r>
                    </a:p>
                    <a:p>
                      <a:pPr marL="457200" indent="-228600" algn="l" defTabSz="449580">
                        <a:buSzPct val="100000"/>
                        <a:buChar char="➢"/>
                        <a:defRPr sz="3000">
                          <a:uFill>
                            <a:solidFill>
                              <a:srgbClr val="000000"/>
                            </a:solidFill>
                          </a:uFill>
                          <a:latin typeface="Calibri"/>
                          <a:ea typeface="Calibri"/>
                          <a:cs typeface="Calibri"/>
                          <a:sym typeface="Calibri"/>
                        </a:defRPr>
                      </a:pPr>
                      <a:r>
                        <a:rPr dirty="0" err="1"/>
                        <a:t>Weltweit</a:t>
                      </a:r>
                      <a:r>
                        <a:rPr dirty="0"/>
                        <a:t> und </a:t>
                      </a:r>
                      <a:r>
                        <a:rPr dirty="0" err="1"/>
                        <a:t>frei</a:t>
                      </a:r>
                      <a:r>
                        <a:rPr dirty="0"/>
                        <a:t> </a:t>
                      </a:r>
                      <a:r>
                        <a:rPr dirty="0" err="1"/>
                        <a:t>zugänglich</a:t>
                      </a:r>
                      <a:r>
                        <a:rPr dirty="0"/>
                        <a:t> </a:t>
                      </a:r>
                    </a:p>
                  </a:txBody>
                  <a:tcPr marL="50800" marR="50800" marT="50800" marB="50800" horzOverflow="overflow">
                    <a:lnL w="6350">
                      <a:solidFill>
                        <a:srgbClr val="000000"/>
                      </a:solidFill>
                      <a:miter lim="400000"/>
                    </a:lnL>
                    <a:lnR w="6350">
                      <a:solidFill>
                        <a:srgbClr val="000000"/>
                      </a:solidFill>
                      <a:miter lim="400000"/>
                    </a:lnR>
                    <a:lnT w="6350">
                      <a:solidFill>
                        <a:srgbClr val="000000"/>
                      </a:solidFill>
                      <a:miter lim="400000"/>
                    </a:lnT>
                    <a:lnB w="6350">
                      <a:solidFill>
                        <a:srgbClr val="000000"/>
                      </a:solidFill>
                      <a:miter lim="400000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000" b="1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214</Words>
  <Application>Microsoft Office PowerPoint</Application>
  <PresentationFormat>Benutzerdefiniert</PresentationFormat>
  <Paragraphs>24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7" baseType="lpstr">
      <vt:lpstr>Arial</vt:lpstr>
      <vt:lpstr>Calibri</vt:lpstr>
      <vt:lpstr>Helvetica Neue</vt:lpstr>
      <vt:lpstr>Helvetica Neue Light</vt:lpstr>
      <vt:lpstr>Helvetica Neue Medium</vt:lpstr>
      <vt:lpstr>White</vt:lpstr>
      <vt:lpstr>BITTE BEACHTEN SIE:                 Die Johannes Gutenberg-Universität Mainz (JGU) zeichnet diese Veranstaltung in Ton- und/oder  Videoaufnahmen auf.  Die Aufzeichnungsgeräte sind ausschließlich auf die Dozierende / den Dozierenden ausgerichtet. Es kann aber  nicht ausgeschlossen werden, dass Teilnehmende über die Kamera oder Mikrofone erfasst werden. Die  Aufzeichnung wird über die Videoplattform video.uni-mainz.de der JGU als Stream oder Download [Hinweis: Unzutreffendes streichen] veröffentlicht und ist von XX bis XX zugänglich [Zeitraum angeben oder„unbestimmte Zeit“]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BITTE BEACHTEN SIE:                 Die Johannes Gutenberg-Universität Mainz (JGU) zeichnet diese Veranstaltung in Ton- und/oder  Videoaufnahmen auf.  Die Aufzeichnungsgeräte sind ausschließlich auf die Dozierende / den Dozierenden ausgerichtet. Es kann aber  nicht ausgeschlossen werden, dass Teilnehmende über die Kamera oder Mikrofone erfasst werden. Die  Aufzeichnung wird über die Videoplattform video.uni-mainz.de der JGU als Stream oder Download [Hinweis: Unzutreffendes streichen] veröffentlicht und ist von XX bis XX zugänglich [Zeitraum angeben oder„unbestimmte Zeit“]</dc:title>
  <cp:lastModifiedBy>Weidmann, Adrian</cp:lastModifiedBy>
  <cp:revision>1</cp:revision>
  <dcterms:modified xsi:type="dcterms:W3CDTF">2021-01-06T13:38:31Z</dcterms:modified>
</cp:coreProperties>
</file>